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notesSlides/notesSlide37.xml" ContentType="application/vnd.openxmlformats-officedocument.presentationml.notesSlide+xml"/>
  <Override PartName="/ppt/ink/ink2.xml" ContentType="application/inkml+xml"/>
  <Override PartName="/ppt/notesSlides/notesSlide38.xml" ContentType="application/vnd.openxmlformats-officedocument.presentationml.notesSlide+xml"/>
  <Override PartName="/ppt/ink/ink3.xml" ContentType="application/inkml+xml"/>
  <Override PartName="/ppt/notesSlides/notesSlide39.xml" ContentType="application/vnd.openxmlformats-officedocument.presentationml.notesSlide+xml"/>
  <Override PartName="/ppt/ink/ink4.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364" r:id="rId2"/>
    <p:sldId id="387" r:id="rId3"/>
    <p:sldId id="471" r:id="rId4"/>
    <p:sldId id="265" r:id="rId5"/>
    <p:sldId id="348" r:id="rId6"/>
    <p:sldId id="388" r:id="rId7"/>
    <p:sldId id="366" r:id="rId8"/>
    <p:sldId id="368" r:id="rId9"/>
    <p:sldId id="470" r:id="rId10"/>
    <p:sldId id="349" r:id="rId11"/>
    <p:sldId id="639" r:id="rId12"/>
    <p:sldId id="641" r:id="rId13"/>
    <p:sldId id="642" r:id="rId14"/>
    <p:sldId id="644" r:id="rId15"/>
    <p:sldId id="623" r:id="rId16"/>
    <p:sldId id="622" r:id="rId17"/>
    <p:sldId id="423" r:id="rId18"/>
    <p:sldId id="426" r:id="rId19"/>
    <p:sldId id="425" r:id="rId20"/>
    <p:sldId id="432" r:id="rId21"/>
    <p:sldId id="437" r:id="rId22"/>
    <p:sldId id="433" r:id="rId23"/>
    <p:sldId id="434" r:id="rId24"/>
    <p:sldId id="435" r:id="rId25"/>
    <p:sldId id="436" r:id="rId26"/>
    <p:sldId id="429" r:id="rId27"/>
    <p:sldId id="516" r:id="rId28"/>
    <p:sldId id="524" r:id="rId29"/>
    <p:sldId id="526" r:id="rId30"/>
    <p:sldId id="525" r:id="rId31"/>
    <p:sldId id="515" r:id="rId32"/>
    <p:sldId id="509" r:id="rId33"/>
    <p:sldId id="518" r:id="rId34"/>
    <p:sldId id="521" r:id="rId35"/>
    <p:sldId id="472" r:id="rId36"/>
    <p:sldId id="592" r:id="rId37"/>
    <p:sldId id="594" r:id="rId38"/>
    <p:sldId id="595" r:id="rId39"/>
    <p:sldId id="407" r:id="rId40"/>
    <p:sldId id="510" r:id="rId41"/>
    <p:sldId id="508" r:id="rId42"/>
    <p:sldId id="520" r:id="rId43"/>
    <p:sldId id="522" r:id="rId44"/>
    <p:sldId id="469" r:id="rId45"/>
    <p:sldId id="660" r:id="rId46"/>
    <p:sldId id="659" r:id="rId47"/>
    <p:sldId id="655" r:id="rId48"/>
    <p:sldId id="656" r:id="rId49"/>
    <p:sldId id="657" r:id="rId50"/>
    <p:sldId id="658" r:id="rId51"/>
    <p:sldId id="664" r:id="rId52"/>
    <p:sldId id="643" r:id="rId53"/>
    <p:sldId id="401" r:id="rId54"/>
    <p:sldId id="626" r:id="rId55"/>
    <p:sldId id="649" r:id="rId56"/>
    <p:sldId id="628" r:id="rId57"/>
    <p:sldId id="650" r:id="rId58"/>
    <p:sldId id="631" r:id="rId59"/>
    <p:sldId id="652" r:id="rId60"/>
    <p:sldId id="632" r:id="rId61"/>
    <p:sldId id="653" r:id="rId62"/>
    <p:sldId id="654" r:id="rId63"/>
    <p:sldId id="637" r:id="rId64"/>
    <p:sldId id="638" r:id="rId65"/>
    <p:sldId id="625" r:id="rId66"/>
    <p:sldId id="646" r:id="rId67"/>
    <p:sldId id="620" r:id="rId68"/>
    <p:sldId id="627" r:id="rId69"/>
    <p:sldId id="629" r:id="rId70"/>
    <p:sldId id="630" r:id="rId71"/>
    <p:sldId id="635" r:id="rId72"/>
    <p:sldId id="636" r:id="rId73"/>
    <p:sldId id="621" r:id="rId74"/>
    <p:sldId id="645" r:id="rId75"/>
    <p:sldId id="663" r:id="rId76"/>
    <p:sldId id="662" r:id="rId77"/>
    <p:sldId id="477" r:id="rId78"/>
    <p:sldId id="648" r:id="rId79"/>
    <p:sldId id="661" r:id="rId80"/>
    <p:sldId id="427" r:id="rId81"/>
    <p:sldId id="389" r:id="rId82"/>
    <p:sldId id="324" r:id="rId83"/>
    <p:sldId id="647" r:id="rId84"/>
  </p:sldIdLst>
  <p:sldSz cx="12192000" cy="6858000"/>
  <p:notesSz cx="6858000" cy="9144000"/>
  <p:custDataLst>
    <p:tags r:id="rId8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627" autoAdjust="0"/>
  </p:normalViewPr>
  <p:slideViewPr>
    <p:cSldViewPr snapToGrid="0">
      <p:cViewPr varScale="1">
        <p:scale>
          <a:sx n="104" d="100"/>
          <a:sy n="104" d="100"/>
        </p:scale>
        <p:origin x="870" y="102"/>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2025/6/16</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35</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382256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52</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840379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E71FA-F77E-76D1-D142-950B80D09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3EE539-2E89-15A5-E0A4-A03E989349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380AB3-1F35-F3E7-FC62-0E1F227095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1581364-138B-1614-075C-4B107E00C12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1310796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70433-EF7A-1331-F387-11817F7053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308D03-1E18-79E1-9696-42DE725827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139592-3DC9-3A49-D23D-DD7BBF0108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D2A7D47-6CC7-44C4-22AD-810D116D552A}"/>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2763238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EEC13-9120-54C4-BD5F-A3AF728A58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6271F0-58D5-8FC7-9C71-CC460DBB5C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90A488-6EE2-0439-0B6A-54B39752FC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3E50F41-312D-30D5-12EE-72C6A348D402}"/>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44630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47EE7-7E8B-0777-CA06-50135A7541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323B9A-BB2D-7163-7A54-78FCCDEED9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7759DB-4BA1-7FBE-B01C-4AE2A0FC34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CFAA245-9B3D-5F27-DFF3-58175A0CD343}"/>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80232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66583-ACCF-C221-EEFB-140C7D8685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969F2E-C115-4C7C-ACF7-F609904E5A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BD1C54-66D9-8E09-1624-9317FD1706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98A9FF0-438B-F72C-D755-ED1AB75DB371}"/>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8741055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err="1"/>
              <a:t>KeyGen</a:t>
            </a:r>
            <a:r>
              <a:rPr lang="zh-TW" altLang="en-US" dirty="0"/>
              <a:t>、</a:t>
            </a:r>
            <a:r>
              <a:rPr lang="en-US" altLang="zh-TW" dirty="0" err="1"/>
              <a:t>SignGen</a:t>
            </a:r>
            <a:r>
              <a:rPr lang="en-US" altLang="zh-TW" dirty="0"/>
              <a:t> </a:t>
            </a:r>
            <a:r>
              <a:rPr lang="zh-TW" altLang="en-US" dirty="0"/>
              <a:t>與 </a:t>
            </a:r>
            <a:r>
              <a:rPr lang="en-US" altLang="zh-TW" dirty="0" err="1"/>
              <a:t>SignVer</a:t>
            </a:r>
            <a:r>
              <a:rPr lang="en-US" altLang="zh-TW" dirty="0"/>
              <a:t>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搭配封裝與解碼模組（</a:t>
            </a:r>
            <a:r>
              <a:rPr lang="en-US" altLang="zh-TW" dirty="0"/>
              <a:t>Encoder/Decoder</a:t>
            </a:r>
            <a:r>
              <a:rPr lang="zh-TW" altLang="en-US" dirty="0"/>
              <a:t>）、提示值模組（</a:t>
            </a:r>
            <a:r>
              <a:rPr lang="en-US" altLang="zh-TW" dirty="0" err="1"/>
              <a:t>MakeHint</a:t>
            </a:r>
            <a:r>
              <a:rPr lang="en-US" altLang="zh-TW" dirty="0"/>
              <a:t>/</a:t>
            </a:r>
            <a:r>
              <a:rPr lang="en-US" altLang="zh-TW" dirty="0" err="1"/>
              <a:t>UseHint</a:t>
            </a:r>
            <a:r>
              <a:rPr lang="zh-TW" altLang="en-US" dirty="0"/>
              <a:t>）與</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AXI </a:t>
            </a:r>
            <a:r>
              <a:rPr lang="zh-TW" altLang="en-US" dirty="0"/>
              <a:t>對接介面，完成可獨立運作之端對端簽章系統。</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err="1"/>
              <a:t>KeyGen</a:t>
            </a:r>
            <a:r>
              <a:rPr lang="zh-TW" altLang="en-US" dirty="0"/>
              <a:t>、</a:t>
            </a:r>
            <a:r>
              <a:rPr lang="en-US" altLang="zh-TW" dirty="0" err="1"/>
              <a:t>SignGen</a:t>
            </a:r>
            <a:r>
              <a:rPr lang="en-US" altLang="zh-TW" dirty="0"/>
              <a:t> </a:t>
            </a:r>
            <a:r>
              <a:rPr lang="zh-TW" altLang="en-US" dirty="0"/>
              <a:t>與 </a:t>
            </a:r>
            <a:r>
              <a:rPr lang="en-US" altLang="zh-TW" dirty="0" err="1"/>
              <a:t>SignVer</a:t>
            </a:r>
            <a:r>
              <a:rPr lang="en-US" altLang="zh-TW" dirty="0"/>
              <a:t>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77</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package" Target="../embeddings/Microsoft_Visio_Drawing.vsdx"/><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package" Target="../embeddings/Microsoft_Visio_Drawing2.vsdx"/></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111.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37.xml"/><Relationship Id="rId1" Type="http://schemas.openxmlformats.org/officeDocument/2006/relationships/slideLayout" Target="../slideLayouts/slideLayout7.xml"/><Relationship Id="rId10" Type="http://schemas.openxmlformats.org/officeDocument/2006/relationships/image" Target="../media/image64.png"/><Relationship Id="rId9" Type="http://schemas.openxmlformats.org/officeDocument/2006/relationships/image" Target="../media/image63.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09.png"/><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1308104" cy="461665"/>
            <a:chOff x="568442" y="319364"/>
            <a:chExt cx="1308104"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1210588" cy="461666"/>
            </a:xfrm>
            <a:prstGeom prst="rect">
              <a:avLst/>
            </a:prstGeom>
            <a:noFill/>
          </p:spPr>
          <p:txBody>
            <a:bodyPr wrap="none" rtlCol="0">
              <a:spAutoFit/>
            </a:bodyPr>
            <a:lstStyle/>
            <a:p>
              <a:r>
                <a:rPr lang="en-US" altLang="zh-TW" sz="2400" dirty="0" err="1">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37012"/>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𝑙</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𝑙</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37012"/>
              </a:xfrm>
              <a:prstGeom prst="rect">
                <a:avLst/>
              </a:prstGeom>
              <a:blipFill>
                <a:blip r:embed="rId4"/>
                <a:stretch>
                  <a:fillRect l="-475" b="-1905"/>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1359400" cy="461665"/>
            <a:chOff x="568442" y="319364"/>
            <a:chExt cx="1359400" cy="461666"/>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1261884" cy="461666"/>
            </a:xfrm>
            <a:prstGeom prst="rect">
              <a:avLst/>
            </a:prstGeom>
            <a:noFill/>
          </p:spPr>
          <p:txBody>
            <a:bodyPr wrap="none" rtlCol="0">
              <a:spAutoFit/>
            </a:bodyPr>
            <a:lstStyle/>
            <a:p>
              <a:r>
                <a:rPr lang="en-US" altLang="zh-TW" sz="2400" dirty="0" err="1">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4995535"/>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𝑙</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value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𝑀𝑎𝑘𝑒𝐻𝑖𝑛𝑡</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the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4995535"/>
              </a:xfrm>
              <a:prstGeom prst="rect">
                <a:avLst/>
              </a:prstGeom>
              <a:blipFill>
                <a:blip r:embed="rId4"/>
                <a:stretch>
                  <a:fillRect l="-449" b="-122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566048" y="2195333"/>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104929" y="3978529"/>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stCxn id="7" idx="1"/>
            <a:endCxn id="8" idx="1"/>
          </p:cNvCxnSpPr>
          <p:nvPr/>
        </p:nvCxnSpPr>
        <p:spPr>
          <a:xfrm rot="10800000" flipV="1">
            <a:off x="8104930" y="2426166"/>
            <a:ext cx="1461119" cy="1783196"/>
          </a:xfrm>
          <a:prstGeom prst="bentConnector3">
            <a:avLst>
              <a:gd name="adj1" fmla="val -9518"/>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2890046686"/>
              </p:ext>
            </p:extLst>
          </p:nvPr>
        </p:nvGraphicFramePr>
        <p:xfrm>
          <a:off x="7844215" y="4666889"/>
          <a:ext cx="4321548" cy="1957804"/>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7844215" y="4666889"/>
                        <a:ext cx="4321548" cy="1957804"/>
                      </a:xfrm>
                      <a:prstGeom prst="rect">
                        <a:avLst/>
                      </a:prstGeom>
                    </p:spPr>
                  </p:pic>
                </p:oleObj>
              </mc:Fallback>
            </mc:AlternateContent>
          </a:graphicData>
        </a:graphic>
      </p:graphicFrame>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1273992" cy="461665"/>
            <a:chOff x="568442" y="319364"/>
            <a:chExt cx="1273992"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1176476" cy="461666"/>
            </a:xfrm>
            <a:prstGeom prst="rect">
              <a:avLst/>
            </a:prstGeom>
            <a:noFill/>
          </p:spPr>
          <p:txBody>
            <a:bodyPr wrap="none" rtlCol="0">
              <a:spAutoFit/>
            </a:bodyPr>
            <a:lstStyle/>
            <a:p>
              <a:r>
                <a:rPr lang="en-US" altLang="zh-TW" sz="2400" dirty="0" err="1">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52D0474F-72BB-8595-76D4-16B389F160E2}"/>
                  </a:ext>
                </a:extLst>
              </p:cNvPr>
              <p:cNvSpPr txBox="1"/>
              <p:nvPr/>
            </p:nvSpPr>
            <p:spPr>
              <a:xfrm>
                <a:off x="568442" y="1692951"/>
                <a:ext cx="10851977" cy="4456028"/>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Extract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ℎ,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b="0" i="0" smtClean="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is valid, and 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568442" y="1692951"/>
                <a:ext cx="10851977" cy="4456028"/>
              </a:xfrm>
              <a:prstGeom prst="rect">
                <a:avLst/>
              </a:prstGeom>
              <a:blipFill>
                <a:blip r:embed="rId3"/>
                <a:stretch>
                  <a:fillRect l="-44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1462380767"/>
              </p:ext>
            </p:extLst>
          </p:nvPr>
        </p:nvGraphicFramePr>
        <p:xfrm>
          <a:off x="6792919" y="520174"/>
          <a:ext cx="4322756" cy="2345554"/>
        </p:xfrm>
        <a:graphic>
          <a:graphicData uri="http://schemas.openxmlformats.org/presentationml/2006/ole">
            <mc:AlternateContent xmlns:mc="http://schemas.openxmlformats.org/markup-compatibility/2006">
              <mc:Choice xmlns:v="urn:schemas-microsoft-com:vml" Requires="v">
                <p:oleObj name="Visio" r:id="rId4" imgW="5009940" imgH="2666974" progId="Visio.Drawing.15">
                  <p:embed/>
                </p:oleObj>
              </mc:Choice>
              <mc:Fallback>
                <p:oleObj name="Visio" r:id="rId4"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5"/>
                      <a:stretch>
                        <a:fillRect/>
                      </a:stretch>
                    </p:blipFill>
                    <p:spPr>
                      <a:xfrm>
                        <a:off x="6792919" y="520174"/>
                        <a:ext cx="4322756" cy="2345554"/>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302705" cy="923330"/>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15</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425"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1201542" y="982824"/>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9993991" y="618292"/>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9993991" y="953895"/>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9525310" y="319365"/>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6477" cy="400110"/>
            <a:chOff x="568442" y="319364"/>
            <a:chExt cx="3326477"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896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1849919" cy="400110"/>
            <a:chOff x="568442" y="319364"/>
            <a:chExt cx="1849919"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17524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386391"/>
            <a:ext cx="10800000" cy="4085218"/>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2659436" cy="400110"/>
            <a:chOff x="568442" y="319364"/>
            <a:chExt cx="2659436" cy="400111"/>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256192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406276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19475"/>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274715" cy="400110"/>
            <a:chOff x="568442" y="319364"/>
            <a:chExt cx="2274715" cy="400111"/>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1771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2338D0A8-70A2-D833-2572-82A1663DB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870268"/>
            <a:ext cx="10800000" cy="311746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317996" cy="400110"/>
            <a:chOff x="568442" y="319364"/>
            <a:chExt cx="2317996" cy="400111"/>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22048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5" name="圖片 4">
            <a:extLst>
              <a:ext uri="{FF2B5EF4-FFF2-40B4-BE49-F238E27FC236}">
                <a16:creationId xmlns:a16="http://schemas.microsoft.com/office/drawing/2014/main" id="{59D51F0E-BFCD-BD5C-0782-4E87DAD5F7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928559"/>
            <a:ext cx="10800000" cy="3174527"/>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2874238" cy="400110"/>
            <a:chOff x="568442" y="319364"/>
            <a:chExt cx="2874238" cy="400111"/>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7" name="圖片 6">
            <a:extLst>
              <a:ext uri="{FF2B5EF4-FFF2-40B4-BE49-F238E27FC236}">
                <a16:creationId xmlns:a16="http://schemas.microsoft.com/office/drawing/2014/main" id="{75E1B0A5-E5AE-8F17-DF2C-6948EFB1B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361906"/>
            <a:ext cx="10800000" cy="4134187"/>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2755616" cy="400110"/>
            <a:chOff x="568442" y="319364"/>
            <a:chExt cx="2755616" cy="400111"/>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26581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5" name="圖片 4">
            <a:extLst>
              <a:ext uri="{FF2B5EF4-FFF2-40B4-BE49-F238E27FC236}">
                <a16:creationId xmlns:a16="http://schemas.microsoft.com/office/drawing/2014/main" id="{DDFB35BD-0BE3-2973-BC71-A10EF034A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747143"/>
            <a:ext cx="10800000" cy="3745161"/>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894529" cy="400110"/>
            <a:chOff x="568442" y="319364"/>
            <a:chExt cx="894529" cy="400111"/>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7970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43066" cy="461665"/>
            <a:chOff x="568442" y="319364"/>
            <a:chExt cx="374306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4555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pic>
        <p:nvPicPr>
          <p:cNvPr id="4" name="圖片 3">
            <a:extLst>
              <a:ext uri="{FF2B5EF4-FFF2-40B4-BE49-F238E27FC236}">
                <a16:creationId xmlns:a16="http://schemas.microsoft.com/office/drawing/2014/main" id="{E365BC61-D005-11DE-4C86-8BC68DF3E9D8}"/>
              </a:ext>
            </a:extLst>
          </p:cNvPr>
          <p:cNvPicPr>
            <a:picLocks noChangeAspect="1"/>
          </p:cNvPicPr>
          <p:nvPr/>
        </p:nvPicPr>
        <p:blipFill>
          <a:blip r:embed="rId3"/>
          <a:stretch>
            <a:fillRect/>
          </a:stretch>
        </p:blipFill>
        <p:spPr>
          <a:xfrm>
            <a:off x="644669" y="1666874"/>
            <a:ext cx="10800000" cy="2902500"/>
          </a:xfrm>
          <a:prstGeom prst="rect">
            <a:avLst/>
          </a:prstGeom>
        </p:spPr>
      </p:pic>
      <p:sp>
        <p:nvSpPr>
          <p:cNvPr id="6" name="文字方塊 1">
            <a:extLst>
              <a:ext uri="{FF2B5EF4-FFF2-40B4-BE49-F238E27FC236}">
                <a16:creationId xmlns:a16="http://schemas.microsoft.com/office/drawing/2014/main" id="{88EC3E27-4AB3-73E2-5082-83A2DEE2F28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756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E01B0-BC25-B595-EDF3-4C0891557A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814E69-8F82-024B-C54E-AB0C23C1D3F2}"/>
              </a:ext>
            </a:extLst>
          </p:cNvPr>
          <p:cNvGrpSpPr/>
          <p:nvPr/>
        </p:nvGrpSpPr>
        <p:grpSpPr>
          <a:xfrm>
            <a:off x="568443" y="319365"/>
            <a:ext cx="3743066" cy="461665"/>
            <a:chOff x="568442" y="319364"/>
            <a:chExt cx="3743066" cy="461666"/>
          </a:xfrm>
        </p:grpSpPr>
        <p:sp>
          <p:nvSpPr>
            <p:cNvPr id="55" name="文本框 23">
              <a:extLst>
                <a:ext uri="{FF2B5EF4-FFF2-40B4-BE49-F238E27FC236}">
                  <a16:creationId xmlns:a16="http://schemas.microsoft.com/office/drawing/2014/main" id="{BA49F98F-E811-774C-2D44-52536083A7D3}"/>
                </a:ext>
              </a:extLst>
            </p:cNvPr>
            <p:cNvSpPr txBox="1"/>
            <p:nvPr/>
          </p:nvSpPr>
          <p:spPr>
            <a:xfrm>
              <a:off x="665958" y="319364"/>
              <a:ext cx="364555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1EA03F8-317E-95D1-7BF9-1490E78DE6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1E7B493-04BB-4497-DB0E-FF520CE23B94}"/>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
        <p:nvSpPr>
          <p:cNvPr id="6" name="文字方塊 1">
            <a:extLst>
              <a:ext uri="{FF2B5EF4-FFF2-40B4-BE49-F238E27FC236}">
                <a16:creationId xmlns:a16="http://schemas.microsoft.com/office/drawing/2014/main" id="{27D43027-88C7-BD86-8B41-C946212629D8}"/>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6EC4824-7B20-5796-52F3-89EE0E86E8F4}"/>
              </a:ext>
            </a:extLst>
          </p:cNvPr>
          <p:cNvSpPr txBox="1"/>
          <p:nvPr/>
        </p:nvSpPr>
        <p:spPr>
          <a:xfrm>
            <a:off x="568442" y="274945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3C7B32F-7417-FE13-9CE7-3E526C823A69}"/>
              </a:ext>
            </a:extLst>
          </p:cNvPr>
          <p:cNvPicPr>
            <a:picLocks noChangeAspect="1"/>
          </p:cNvPicPr>
          <p:nvPr/>
        </p:nvPicPr>
        <p:blipFill>
          <a:blip r:embed="rId3"/>
          <a:stretch>
            <a:fillRect/>
          </a:stretch>
        </p:blipFill>
        <p:spPr>
          <a:xfrm>
            <a:off x="644670" y="1403604"/>
            <a:ext cx="10800000" cy="1231529"/>
          </a:xfrm>
          <a:prstGeom prst="rect">
            <a:avLst/>
          </a:prstGeom>
        </p:spPr>
      </p:pic>
      <p:pic>
        <p:nvPicPr>
          <p:cNvPr id="10" name="圖片 9">
            <a:extLst>
              <a:ext uri="{FF2B5EF4-FFF2-40B4-BE49-F238E27FC236}">
                <a16:creationId xmlns:a16="http://schemas.microsoft.com/office/drawing/2014/main" id="{C9636C72-BB79-60E1-C927-DBA1F7D7F904}"/>
              </a:ext>
            </a:extLst>
          </p:cNvPr>
          <p:cNvPicPr>
            <a:picLocks noChangeAspect="1"/>
          </p:cNvPicPr>
          <p:nvPr/>
        </p:nvPicPr>
        <p:blipFill>
          <a:blip r:embed="rId4"/>
          <a:stretch>
            <a:fillRect/>
          </a:stretch>
        </p:blipFill>
        <p:spPr>
          <a:xfrm>
            <a:off x="665959" y="3248116"/>
            <a:ext cx="10800000" cy="1150262"/>
          </a:xfrm>
          <a:prstGeom prst="rect">
            <a:avLst/>
          </a:prstGeom>
        </p:spPr>
      </p:pic>
      <p:pic>
        <p:nvPicPr>
          <p:cNvPr id="14" name="圖片 13">
            <a:extLst>
              <a:ext uri="{FF2B5EF4-FFF2-40B4-BE49-F238E27FC236}">
                <a16:creationId xmlns:a16="http://schemas.microsoft.com/office/drawing/2014/main" id="{169EB057-E94D-F9A4-52CD-AB7E7A0C85E5}"/>
              </a:ext>
            </a:extLst>
          </p:cNvPr>
          <p:cNvPicPr>
            <a:picLocks noChangeAspect="1"/>
          </p:cNvPicPr>
          <p:nvPr/>
        </p:nvPicPr>
        <p:blipFill>
          <a:blip r:embed="rId5"/>
          <a:srcRect l="521" t="25553" r="1497" b="20075"/>
          <a:stretch>
            <a:fillRect/>
          </a:stretch>
        </p:blipFill>
        <p:spPr>
          <a:xfrm>
            <a:off x="644670" y="4734333"/>
            <a:ext cx="5524500" cy="1804302"/>
          </a:xfrm>
          <a:prstGeom prst="rect">
            <a:avLst/>
          </a:prstGeom>
        </p:spPr>
      </p:pic>
    </p:spTree>
    <p:extLst>
      <p:ext uri="{BB962C8B-B14F-4D97-AF65-F5344CB8AC3E}">
        <p14:creationId xmlns:p14="http://schemas.microsoft.com/office/powerpoint/2010/main" val="1424214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C1BC-B86C-8799-EF91-26210F77787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914AFC-B2E9-D1AD-0F57-5485BCB33E7C}"/>
              </a:ext>
            </a:extLst>
          </p:cNvPr>
          <p:cNvGrpSpPr/>
          <p:nvPr/>
        </p:nvGrpSpPr>
        <p:grpSpPr>
          <a:xfrm>
            <a:off x="568443" y="319365"/>
            <a:ext cx="3794362" cy="461665"/>
            <a:chOff x="568442" y="319364"/>
            <a:chExt cx="3794362" cy="461666"/>
          </a:xfrm>
        </p:grpSpPr>
        <p:sp>
          <p:nvSpPr>
            <p:cNvPr id="55" name="文本框 23">
              <a:extLst>
                <a:ext uri="{FF2B5EF4-FFF2-40B4-BE49-F238E27FC236}">
                  <a16:creationId xmlns:a16="http://schemas.microsoft.com/office/drawing/2014/main" id="{4EFC872E-6746-A959-9C1A-D169764DA123}"/>
                </a:ext>
              </a:extLst>
            </p:cNvPr>
            <p:cNvSpPr txBox="1"/>
            <p:nvPr/>
          </p:nvSpPr>
          <p:spPr>
            <a:xfrm>
              <a:off x="665958" y="319364"/>
              <a:ext cx="36968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891295-6446-B295-240D-657EB40678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0F337F1-D8D1-B8AD-FEE7-964DC01A1EE3}"/>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6" name="文字方塊 1">
            <a:extLst>
              <a:ext uri="{FF2B5EF4-FFF2-40B4-BE49-F238E27FC236}">
                <a16:creationId xmlns:a16="http://schemas.microsoft.com/office/drawing/2014/main" id="{8B4C8C28-52B6-12B2-1090-B8CEE306AF3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160C401-0901-50A2-526D-6A139E79715A}"/>
              </a:ext>
            </a:extLst>
          </p:cNvPr>
          <p:cNvPicPr>
            <a:picLocks noChangeAspect="1"/>
          </p:cNvPicPr>
          <p:nvPr/>
        </p:nvPicPr>
        <p:blipFill>
          <a:blip r:embed="rId3"/>
          <a:stretch>
            <a:fillRect/>
          </a:stretch>
        </p:blipFill>
        <p:spPr>
          <a:xfrm>
            <a:off x="665959" y="1473284"/>
            <a:ext cx="10800000" cy="2926415"/>
          </a:xfrm>
          <a:prstGeom prst="rect">
            <a:avLst/>
          </a:prstGeom>
        </p:spPr>
      </p:pic>
    </p:spTree>
    <p:extLst>
      <p:ext uri="{BB962C8B-B14F-4D97-AF65-F5344CB8AC3E}">
        <p14:creationId xmlns:p14="http://schemas.microsoft.com/office/powerpoint/2010/main" val="37736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D1F7A-9E04-D88E-3971-B767276A0F1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E8209B-4E2C-21FB-9C7B-EA31EBE689D5}"/>
              </a:ext>
            </a:extLst>
          </p:cNvPr>
          <p:cNvGrpSpPr/>
          <p:nvPr/>
        </p:nvGrpSpPr>
        <p:grpSpPr>
          <a:xfrm>
            <a:off x="568443" y="319365"/>
            <a:ext cx="3794362" cy="461665"/>
            <a:chOff x="568442" y="319364"/>
            <a:chExt cx="3794362" cy="461666"/>
          </a:xfrm>
        </p:grpSpPr>
        <p:sp>
          <p:nvSpPr>
            <p:cNvPr id="55" name="文本框 23">
              <a:extLst>
                <a:ext uri="{FF2B5EF4-FFF2-40B4-BE49-F238E27FC236}">
                  <a16:creationId xmlns:a16="http://schemas.microsoft.com/office/drawing/2014/main" id="{2D084D7B-F1F5-6DD4-14F9-E18158D830C3}"/>
                </a:ext>
              </a:extLst>
            </p:cNvPr>
            <p:cNvSpPr txBox="1"/>
            <p:nvPr/>
          </p:nvSpPr>
          <p:spPr>
            <a:xfrm>
              <a:off x="665958" y="319364"/>
              <a:ext cx="36968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5909F35-1D8E-E6B8-7597-BB33FFA7FD2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2EDD553-4137-B142-A835-C0430AA24971}"/>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
        <p:nvSpPr>
          <p:cNvPr id="6" name="文字方塊 1">
            <a:extLst>
              <a:ext uri="{FF2B5EF4-FFF2-40B4-BE49-F238E27FC236}">
                <a16:creationId xmlns:a16="http://schemas.microsoft.com/office/drawing/2014/main" id="{79B5DB99-4FAC-6022-917C-3543C1C13C2A}"/>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3616969D-3AFC-5566-36CA-853CB3C01E1F}"/>
              </a:ext>
            </a:extLst>
          </p:cNvPr>
          <p:cNvSpPr txBox="1"/>
          <p:nvPr/>
        </p:nvSpPr>
        <p:spPr>
          <a:xfrm>
            <a:off x="568442" y="304839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B4220795-4E31-30D9-F81D-1ED0FDC043A3}"/>
              </a:ext>
            </a:extLst>
          </p:cNvPr>
          <p:cNvPicPr>
            <a:picLocks noChangeAspect="1"/>
          </p:cNvPicPr>
          <p:nvPr/>
        </p:nvPicPr>
        <p:blipFill>
          <a:blip r:embed="rId3"/>
          <a:stretch>
            <a:fillRect/>
          </a:stretch>
        </p:blipFill>
        <p:spPr>
          <a:xfrm>
            <a:off x="665959" y="4864008"/>
            <a:ext cx="3554277" cy="1928488"/>
          </a:xfrm>
          <a:prstGeom prst="rect">
            <a:avLst/>
          </a:prstGeom>
        </p:spPr>
      </p:pic>
      <p:pic>
        <p:nvPicPr>
          <p:cNvPr id="8" name="圖片 7">
            <a:extLst>
              <a:ext uri="{FF2B5EF4-FFF2-40B4-BE49-F238E27FC236}">
                <a16:creationId xmlns:a16="http://schemas.microsoft.com/office/drawing/2014/main" id="{6340359C-97B6-B27F-4CDB-14D1449AC8DC}"/>
              </a:ext>
            </a:extLst>
          </p:cNvPr>
          <p:cNvPicPr>
            <a:picLocks noChangeAspect="1"/>
          </p:cNvPicPr>
          <p:nvPr/>
        </p:nvPicPr>
        <p:blipFill>
          <a:blip r:embed="rId4"/>
          <a:stretch>
            <a:fillRect/>
          </a:stretch>
        </p:blipFill>
        <p:spPr>
          <a:xfrm>
            <a:off x="644670" y="1236548"/>
            <a:ext cx="10800000" cy="1703470"/>
          </a:xfrm>
          <a:prstGeom prst="rect">
            <a:avLst/>
          </a:prstGeom>
        </p:spPr>
      </p:pic>
      <p:pic>
        <p:nvPicPr>
          <p:cNvPr id="13" name="圖片 12">
            <a:extLst>
              <a:ext uri="{FF2B5EF4-FFF2-40B4-BE49-F238E27FC236}">
                <a16:creationId xmlns:a16="http://schemas.microsoft.com/office/drawing/2014/main" id="{C8AF1BC2-C630-97EA-336F-10EF19BB2DC4}"/>
              </a:ext>
            </a:extLst>
          </p:cNvPr>
          <p:cNvPicPr>
            <a:picLocks noChangeAspect="1"/>
          </p:cNvPicPr>
          <p:nvPr/>
        </p:nvPicPr>
        <p:blipFill>
          <a:blip r:embed="rId5"/>
          <a:stretch>
            <a:fillRect/>
          </a:stretch>
        </p:blipFill>
        <p:spPr>
          <a:xfrm>
            <a:off x="665959" y="3547059"/>
            <a:ext cx="10800000" cy="1145281"/>
          </a:xfrm>
          <a:prstGeom prst="rect">
            <a:avLst/>
          </a:prstGeom>
        </p:spPr>
      </p:pic>
    </p:spTree>
    <p:extLst>
      <p:ext uri="{BB962C8B-B14F-4D97-AF65-F5344CB8AC3E}">
        <p14:creationId xmlns:p14="http://schemas.microsoft.com/office/powerpoint/2010/main" val="892308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B70A-08F9-BB78-FE25-495869146DF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476248-54AF-0CCE-CEA6-C09E5E587AB1}"/>
              </a:ext>
            </a:extLst>
          </p:cNvPr>
          <p:cNvGrpSpPr/>
          <p:nvPr/>
        </p:nvGrpSpPr>
        <p:grpSpPr>
          <a:xfrm>
            <a:off x="568443" y="319365"/>
            <a:ext cx="3708954" cy="461665"/>
            <a:chOff x="568442" y="319364"/>
            <a:chExt cx="3708954" cy="461666"/>
          </a:xfrm>
        </p:grpSpPr>
        <p:sp>
          <p:nvSpPr>
            <p:cNvPr id="55" name="文本框 23">
              <a:extLst>
                <a:ext uri="{FF2B5EF4-FFF2-40B4-BE49-F238E27FC236}">
                  <a16:creationId xmlns:a16="http://schemas.microsoft.com/office/drawing/2014/main" id="{C6B814D7-57BF-6D70-5572-623E766FBAE7}"/>
                </a:ext>
              </a:extLst>
            </p:cNvPr>
            <p:cNvSpPr txBox="1"/>
            <p:nvPr/>
          </p:nvSpPr>
          <p:spPr>
            <a:xfrm>
              <a:off x="665958" y="319364"/>
              <a:ext cx="361143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127B6F-8F7A-EE37-9DED-6F9361CF99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8F94380-4BB0-CDE3-3403-E0DA891A8F6A}"/>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
        <p:nvSpPr>
          <p:cNvPr id="6" name="文字方塊 1">
            <a:extLst>
              <a:ext uri="{FF2B5EF4-FFF2-40B4-BE49-F238E27FC236}">
                <a16:creationId xmlns:a16="http://schemas.microsoft.com/office/drawing/2014/main" id="{A1F6B64A-FCE1-480B-3FCD-DD452E0C4B2A}"/>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AAF83BC0-240A-F5D9-6535-6C6B5F7AFF7E}"/>
              </a:ext>
            </a:extLst>
          </p:cNvPr>
          <p:cNvPicPr>
            <a:picLocks noChangeAspect="1"/>
          </p:cNvPicPr>
          <p:nvPr/>
        </p:nvPicPr>
        <p:blipFill>
          <a:blip r:embed="rId3"/>
          <a:stretch>
            <a:fillRect/>
          </a:stretch>
        </p:blipFill>
        <p:spPr>
          <a:xfrm>
            <a:off x="644670" y="1473284"/>
            <a:ext cx="10800000" cy="2911403"/>
          </a:xfrm>
          <a:prstGeom prst="rect">
            <a:avLst/>
          </a:prstGeom>
        </p:spPr>
      </p:pic>
    </p:spTree>
    <p:extLst>
      <p:ext uri="{BB962C8B-B14F-4D97-AF65-F5344CB8AC3E}">
        <p14:creationId xmlns:p14="http://schemas.microsoft.com/office/powerpoint/2010/main" val="1267299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3B5FB-821B-AE9C-5043-1E6DD8E45C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B2DC41-2BC8-A6D1-CD7D-9D98CE49101F}"/>
              </a:ext>
            </a:extLst>
          </p:cNvPr>
          <p:cNvGrpSpPr/>
          <p:nvPr/>
        </p:nvGrpSpPr>
        <p:grpSpPr>
          <a:xfrm>
            <a:off x="568443" y="319365"/>
            <a:ext cx="3708954" cy="461665"/>
            <a:chOff x="568442" y="319364"/>
            <a:chExt cx="3708954" cy="461666"/>
          </a:xfrm>
        </p:grpSpPr>
        <p:sp>
          <p:nvSpPr>
            <p:cNvPr id="55" name="文本框 23">
              <a:extLst>
                <a:ext uri="{FF2B5EF4-FFF2-40B4-BE49-F238E27FC236}">
                  <a16:creationId xmlns:a16="http://schemas.microsoft.com/office/drawing/2014/main" id="{2915152E-98E6-C15E-2E61-AB70FAF9F1FB}"/>
                </a:ext>
              </a:extLst>
            </p:cNvPr>
            <p:cNvSpPr txBox="1"/>
            <p:nvPr/>
          </p:nvSpPr>
          <p:spPr>
            <a:xfrm>
              <a:off x="665958" y="319364"/>
              <a:ext cx="361143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B767247-5A77-4CF5-F451-56FA4AAAB0D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67645AE-3194-8FF3-DB28-52A3CB51DA10}"/>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
        <p:nvSpPr>
          <p:cNvPr id="6" name="文字方塊 1">
            <a:extLst>
              <a:ext uri="{FF2B5EF4-FFF2-40B4-BE49-F238E27FC236}">
                <a16:creationId xmlns:a16="http://schemas.microsoft.com/office/drawing/2014/main" id="{2398FD35-1477-0F4C-E47F-10D17080F052}"/>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3CBD9F4D-EFBB-3513-347D-174B13D7C3FA}"/>
              </a:ext>
            </a:extLst>
          </p:cNvPr>
          <p:cNvSpPr txBox="1"/>
          <p:nvPr/>
        </p:nvSpPr>
        <p:spPr>
          <a:xfrm>
            <a:off x="568442" y="315218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AB6DCB7A-2726-FFB7-A5A6-4A91CBA76746}"/>
              </a:ext>
            </a:extLst>
          </p:cNvPr>
          <p:cNvPicPr>
            <a:picLocks noChangeAspect="1"/>
          </p:cNvPicPr>
          <p:nvPr/>
        </p:nvPicPr>
        <p:blipFill>
          <a:blip r:embed="rId3"/>
          <a:stretch>
            <a:fillRect/>
          </a:stretch>
        </p:blipFill>
        <p:spPr>
          <a:xfrm>
            <a:off x="665958" y="5562436"/>
            <a:ext cx="1876687" cy="352474"/>
          </a:xfrm>
          <a:prstGeom prst="rect">
            <a:avLst/>
          </a:prstGeom>
        </p:spPr>
      </p:pic>
      <p:pic>
        <p:nvPicPr>
          <p:cNvPr id="11" name="圖片 10">
            <a:extLst>
              <a:ext uri="{FF2B5EF4-FFF2-40B4-BE49-F238E27FC236}">
                <a16:creationId xmlns:a16="http://schemas.microsoft.com/office/drawing/2014/main" id="{D13F046C-99C2-B8FD-FE09-874617A1C0E0}"/>
              </a:ext>
            </a:extLst>
          </p:cNvPr>
          <p:cNvPicPr>
            <a:picLocks noChangeAspect="1"/>
          </p:cNvPicPr>
          <p:nvPr/>
        </p:nvPicPr>
        <p:blipFill>
          <a:blip r:embed="rId4"/>
          <a:stretch>
            <a:fillRect/>
          </a:stretch>
        </p:blipFill>
        <p:spPr>
          <a:xfrm>
            <a:off x="665958" y="1289843"/>
            <a:ext cx="10800000" cy="1696009"/>
          </a:xfrm>
          <a:prstGeom prst="rect">
            <a:avLst/>
          </a:prstGeom>
        </p:spPr>
      </p:pic>
      <p:pic>
        <p:nvPicPr>
          <p:cNvPr id="12" name="圖片 11">
            <a:extLst>
              <a:ext uri="{FF2B5EF4-FFF2-40B4-BE49-F238E27FC236}">
                <a16:creationId xmlns:a16="http://schemas.microsoft.com/office/drawing/2014/main" id="{4A99F065-6573-6F0C-2CE1-058AEE40194D}"/>
              </a:ext>
            </a:extLst>
          </p:cNvPr>
          <p:cNvPicPr>
            <a:picLocks noChangeAspect="1"/>
          </p:cNvPicPr>
          <p:nvPr/>
        </p:nvPicPr>
        <p:blipFill>
          <a:blip r:embed="rId5"/>
          <a:stretch>
            <a:fillRect/>
          </a:stretch>
        </p:blipFill>
        <p:spPr>
          <a:xfrm>
            <a:off x="665958" y="3698409"/>
            <a:ext cx="10800000" cy="1151470"/>
          </a:xfrm>
          <a:prstGeom prst="rect">
            <a:avLst/>
          </a:prstGeom>
        </p:spPr>
      </p:pic>
    </p:spTree>
    <p:extLst>
      <p:ext uri="{BB962C8B-B14F-4D97-AF65-F5344CB8AC3E}">
        <p14:creationId xmlns:p14="http://schemas.microsoft.com/office/powerpoint/2010/main" val="3872966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nvGraphicFramePr>
        <p:xfrm>
          <a:off x="720898" y="1547588"/>
          <a:ext cx="5032202" cy="3460933"/>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KeyGen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SignGen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SignVer</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971324"/>
            <a:ext cx="10917152" cy="535531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[6]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https://eprint.iacr.org/2024/1817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971324"/>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[7]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a:t>
            </a:r>
          </a:p>
          <a:p>
            <a:r>
              <a:rPr lang="en-US" altLang="zh-TW" dirty="0">
                <a:latin typeface="Times New Roman" panose="02020603050405020304" pitchFamily="18" charset="0"/>
                <a:cs typeface="Times New Roman" panose="02020603050405020304" pitchFamily="18" charset="0"/>
              </a:rPr>
              <a:t>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https://doi.org/</a:t>
            </a:r>
          </a:p>
          <a:p>
            <a:r>
              <a:rPr lang="en-US" altLang="zh-TW" dirty="0">
                <a:latin typeface="Times New Roman" panose="02020603050405020304" pitchFamily="18" charset="0"/>
                <a:cs typeface="Times New Roman" panose="02020603050405020304" pitchFamily="18" charset="0"/>
              </a:rPr>
              <a:t>10.6028/NIST.FIPS.204,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Mareta,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[11] Q. D. Truong, P. N. Duong, and H. Lee, “Efficient low-latency hardware architecture for module-lattice-based digital signature standard,”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12, pp. 32 395– 32 407, 2024.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8</a:t>
            </a:fld>
            <a:endParaRPr lang="zh-CN" altLang="en-US" dirty="0">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55609</TotalTime>
  <Words>8337</Words>
  <Application>Microsoft Office PowerPoint</Application>
  <PresentationFormat>寬螢幕</PresentationFormat>
  <Paragraphs>5921</Paragraphs>
  <Slides>83</Slides>
  <Notes>83</Notes>
  <HiddenSlides>4</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83</vt:i4>
      </vt:variant>
    </vt:vector>
  </HeadingPairs>
  <TitlesOfParts>
    <vt:vector size="95" baseType="lpstr">
      <vt:lpstr>-apple-system</vt:lpstr>
      <vt:lpstr>微软雅黑</vt:lpstr>
      <vt:lpstr>汉仪丫丫体简</vt:lpstr>
      <vt:lpstr>微軟正黑體</vt:lpstr>
      <vt:lpstr>Arial</vt:lpstr>
      <vt:lpstr>Calibri</vt:lpstr>
      <vt:lpstr>Cambria Math</vt:lpstr>
      <vt:lpstr>Open Sans</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461</cp:revision>
  <dcterms:created xsi:type="dcterms:W3CDTF">2015-05-05T08:02:14Z</dcterms:created>
  <dcterms:modified xsi:type="dcterms:W3CDTF">2025-06-16T18:04:28Z</dcterms:modified>
</cp:coreProperties>
</file>